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</Types>
</file>

<file path=_rels/.rels>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6" r:id="rId4"/>
    <p:sldId id="257" r:id="rId5"/>
    <p:sldId id="258" r:id="rId6"/>
    <p:sldId id="259" r:id="rId7"/>
    <p:sldId id="260" r:id="rId8"/>
  </p:sldIdLst>
  <p:sldSz cx="12192000" cy="6858000" type="screen16x9"/>
  <p:notesSz cx="6858000" cy="9144000"/>
</p:presentation>
</file>

<file path=ppt/_rels/presentation.xml.rels>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3" Type="http://schemas.openxmlformats.org/officeDocument/2006/relationships/customXml" Target="../customXml/item1.xml"/><Relationship Id="rId4" Type="http://schemas.openxmlformats.org/officeDocument/2006/relationships/slide" Target="slides/slide1.xml"/><Relationship Id="rId5" Type="http://schemas.openxmlformats.org/officeDocument/2006/relationships/slide" Target="slides/slide2.xml"/><Relationship Id="rId6" Type="http://schemas.openxmlformats.org/officeDocument/2006/relationships/slide" Target="slides/slide3.xml"/><Relationship Id="rId7" Type="http://schemas.openxmlformats.org/officeDocument/2006/relationships/slide" Target="slides/slide4.xml"/><Relationship Id="rId8" Type="http://schemas.openxmlformats.org/officeDocument/2006/relationships/slide" Target="slides/slide5.xml"/></Relationships>
</file>

<file path=ppt/notesMasters/_rels/notesMaster1.xml.rels><?xml version="1.0" encoding="UTF-8" standalone="yes"?>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"/>
          <p:cNvSpPr>
            <a:spLocks noGrp="1" noRot="1" noChangeAspect="1"/>
          </p:cNvSpPr>
          <p:nvPr>
            <p:ph type="sldImg" idx="0"/>
          </p:nvPr>
        </p:nvSpPr>
        <p:spPr>
          <a:xfrm>
            <a:off x="685800" y="914400"/>
            <a:ext cx="5486400" cy="3086100"/>
          </a:xfrm>
          <a:prstGeom prst="rect">
            <a:avLst/>
          </a:prstGeom>
          <a:noFill/>
        </p:spPr>
      </p:sp>
      <p:sp>
        <p:nvSpPr>
          <p:cNvPr id="3" name="Notes"/>
          <p:cNvSpPr>
            <a:spLocks noGrp="1"/>
          </p:cNvSpPr>
          <p:nvPr>
            <p:ph type="body" idx="1"/>
          </p:nvPr>
        </p:nvSpPr>
        <p:spPr>
          <a:xfrm>
            <a:off x="685800" y="4200000"/>
            <a:ext cx="5486400" cy="4200000"/>
          </a:xfrm>
          <a:prstGeom prst="rect">
            <a:avLst/>
          </a:prstGeom>
          <a:noFill/>
        </p:spPr>
        <p:txBody>
          <a:bodyPr/>
          <a:lstStyle/>
          <a:p>
            <a:endParaRPr lang="en-US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>
      <a:defRPr sz="1200">
        <a:solidFill>
          <a:srgbClr val="292D29"/>
        </a:solidFill>
        <a:latin typeface="Arial"/>
      </a:defRPr>
    </a:lvl1pPr>
  </p:notesStyle>
</p:notesMaster>
</file>

<file path=ppt/notesSlides/_rels/notesSlide1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"/>
          <p:cNvSpPr>
            <a:spLocks noGrp="1" noRot="1" noChangeAspect="1"/>
          </p:cNvSpPr>
          <p:nvPr>
            <p:ph type="sldImg" idx="0"/>
          </p:nvPr>
        </p:nvSpPr>
        <p:spPr/>
      </p:sp>
      <p:sp>
        <p:nvSpPr>
          <p:cNvPr id="3" name="Note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srgbClr val="292D29"/>
                </a:solidFill>
                <a:latin typeface="Arial"/>
              </a:rPr>
              <a:t xml:space="preserve"/>
            </a:r>
            <a:endParaRPr 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"/>
          <p:cNvSpPr>
            <a:spLocks noGrp="1" noRot="1" noChangeAspect="1"/>
          </p:cNvSpPr>
          <p:nvPr>
            <p:ph type="sldImg" idx="0"/>
          </p:nvPr>
        </p:nvSpPr>
        <p:spPr/>
      </p:sp>
      <p:sp>
        <p:nvSpPr>
          <p:cNvPr id="3" name="Note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srgbClr val="292D29"/>
                </a:solidFill>
                <a:latin typeface="Arial"/>
              </a:rPr>
              <a:t xml:space="preserve"/>
            </a:r>
            <a:endParaRPr lang="en-US" sz="120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"/>
          <p:cNvSpPr>
            <a:spLocks noGrp="1" noRot="1" noChangeAspect="1"/>
          </p:cNvSpPr>
          <p:nvPr>
            <p:ph type="sldImg" idx="0"/>
          </p:nvPr>
        </p:nvSpPr>
        <p:spPr/>
      </p:sp>
      <p:sp>
        <p:nvSpPr>
          <p:cNvPr id="3" name="Note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srgbClr val="292D29"/>
                </a:solidFill>
                <a:latin typeface="Arial"/>
              </a:rPr>
              <a:t xml:space="preserve"/>
            </a:r>
            <a:endParaRPr lang="en-US" sz="12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"/>
          <p:cNvSpPr>
            <a:spLocks noGrp="1" noRot="1" noChangeAspect="1"/>
          </p:cNvSpPr>
          <p:nvPr>
            <p:ph type="sldImg" idx="0"/>
          </p:nvPr>
        </p:nvSpPr>
        <p:spPr/>
      </p:sp>
      <p:sp>
        <p:nvSpPr>
          <p:cNvPr id="3" name="Note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srgbClr val="292D29"/>
                </a:solidFill>
                <a:latin typeface="Arial"/>
              </a:rPr>
              <a:t xml:space="preserve"/>
            </a:r>
            <a:endParaRPr lang="en-US" sz="120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"/>
          <p:cNvSpPr>
            <a:spLocks noGrp="1" noRot="1" noChangeAspect="1"/>
          </p:cNvSpPr>
          <p:nvPr>
            <p:ph type="sldImg" idx="0"/>
          </p:nvPr>
        </p:nvSpPr>
        <p:spPr/>
      </p:sp>
      <p:sp>
        <p:nvSpPr>
          <p:cNvPr id="3" name="Note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sz="1200" dirty="0">
                <a:solidFill>
                  <a:srgbClr val="292D29"/>
                </a:solidFill>
                <a:latin typeface="Arial"/>
              </a:rPr>
              <a:t xml:space="preserve"/>
            </a:r>
            <a:endParaRPr lang="en-US" sz="1200"/>
          </a:p>
        </p:txBody>
      </p:sp>
    </p:spTree>
  </p:cSld>
  <p:clrMapOvr>
    <a:masterClrMapping/>
  </p:clrMapOvr>
</p:notes>
</file>

<file path=ppt/slideLayouts/_rels/slideLayout1.xml.rels>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Harbor Notes">
    <p:bg>
      <p:bgPr>
        <a:solidFill>
          <a:srgbClr val="F3F0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1520" y="365760"/>
            <a:ext cx="9601200" cy="24384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8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Harbor Notes</a:t>
            </a:r>
            <a:endParaRPr lang="en-US" sz="1080"/>
          </a:p>
        </p:txBody>
      </p:sp>
      <p:sp>
        <p:nvSpPr>
          <p:cNvPr id="3" name="Object 3"/>
          <p:cNvSpPr/>
          <p:nvPr/>
        </p:nvSpPr>
        <p:spPr>
          <a:xfrm>
            <a:off x="731520" y="731520"/>
            <a:ext cx="10728960" cy="0"/>
          </a:xfrm>
          <a:prstGeom prst="line">
            <a:avLst/>
          </a:prstGeom>
          <a:noFill/>
          <a:ln w="7620">
            <a:solidFill>
              <a:srgbClr val="CDD0C5"/>
            </a:solidFill>
            <a:prstDash val="solid"/>
          </a:ln>
        </p:spPr>
      </p:sp>
      <p:sp>
        <p:nvSpPr>
          <p:cNvPr id="4" name="Object 4"/>
          <p:cNvSpPr/>
          <p:nvPr/>
        </p:nvSpPr>
        <p:spPr>
          <a:xfrm>
            <a:off x="731520" y="6187440"/>
            <a:ext cx="10728960" cy="0"/>
          </a:xfrm>
          <a:prstGeom prst="line">
            <a:avLst/>
          </a:prstGeom>
          <a:noFill/>
          <a:ln w="7620">
            <a:solidFill>
              <a:srgbClr val="CDD0C5"/>
            </a:solidFill>
            <a:prstDash val="solid"/>
          </a:ln>
        </p:spPr>
      </p:sp>
      <p:sp>
        <p:nvSpPr>
          <p:cNvPr id="5" name="Object 5"/>
          <p:cNvSpPr txBox="1"/>
          <p:nvPr/>
        </p:nvSpPr>
        <p:spPr>
          <a:xfrm>
            <a:off x="10668000" y="6377940"/>
            <a:ext cx="792480" cy="24384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01 / 05</a:t>
            </a:r>
            <a:endParaRPr lang="en-US" sz="1200"/>
          </a:p>
        </p:txBody>
      </p:sp>
      <p:sp>
        <p:nvSpPr>
          <p:cNvPr id="6" name="Object 6"/>
          <p:cNvSpPr txBox="1"/>
          <p:nvPr/>
        </p:nvSpPr>
        <p:spPr>
          <a:xfrm>
            <a:off x="731520" y="1402080"/>
            <a:ext cx="6096000" cy="27432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Launch brief</a:t>
            </a:r>
            <a:endParaRPr lang="en-US" sz="1200"/>
          </a:p>
        </p:txBody>
      </p:sp>
      <p:sp>
        <p:nvSpPr>
          <p:cNvPr id="7" name="Object 7"/>
          <p:cNvSpPr txBox="1"/>
          <p:nvPr/>
        </p:nvSpPr>
        <p:spPr>
          <a:xfrm>
            <a:off x="701040" y="1889760"/>
            <a:ext cx="6096000" cy="8229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340" dirty="0">
                <a:solidFill>
                  <a:srgbClr val="292D29"/>
                </a:solidFill>
                <a:latin typeface="Georgia"/>
                <a:ea typeface="Arial"/>
                <a:cs typeface="Arial"/>
              </a:rPr>
              <a:t xml:space="preserve">Harbor Notes</a:t>
            </a:r>
            <a:endParaRPr lang="en-US" sz="5340"/>
          </a:p>
        </p:txBody>
      </p:sp>
      <p:sp>
        <p:nvSpPr>
          <p:cNvPr id="8" name="Object 8"/>
          <p:cNvSpPr txBox="1"/>
          <p:nvPr/>
        </p:nvSpPr>
        <p:spPr>
          <a:xfrm>
            <a:off x="731520" y="3810000"/>
            <a:ext cx="5715000" cy="3276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4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A safe harbor for your thoughts.</a:t>
            </a:r>
            <a:endParaRPr lang="en-US" sz="1740"/>
          </a:p>
        </p:txBody>
      </p:sp>
      <p:sp>
        <p:nvSpPr>
          <p:cNvPr id="9" name="Object 9"/>
          <p:cNvSpPr txBox="1"/>
          <p:nvPr/>
        </p:nvSpPr>
        <p:spPr>
          <a:xfrm>
            <a:off x="731520" y="4152900"/>
            <a:ext cx="5715000" cy="3276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4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Fictional concept — all features proposed, not shipped.</a:t>
            </a:r>
            <a:endParaRPr lang="en-US" sz="1740"/>
          </a:p>
        </p:txBody>
      </p:sp>
      <p:sp>
        <p:nvSpPr>
          <p:cNvPr id="10" name="Object 10"/>
          <p:cNvSpPr/>
          <p:nvPr/>
        </p:nvSpPr>
        <p:spPr>
          <a:xfrm>
            <a:off x="7223760" y="1394460"/>
            <a:ext cx="4114800" cy="4114800"/>
          </a:xfrm>
          <a:prstGeom prst="ellipse">
            <a:avLst/>
          </a:prstGeom>
          <a:solidFill>
            <a:srgbClr val="DCE1D5"/>
          </a:solidFill>
          <a:ln w="15240">
            <a:solidFill>
              <a:srgbClr val="8A9785"/>
            </a:solidFill>
            <a:prstDash val="solid"/>
          </a:ln>
        </p:spPr>
      </p:sp>
      <p:sp>
        <p:nvSpPr>
          <p:cNvPr id="11" name="Object 11"/>
          <p:cNvSpPr/>
          <p:nvPr/>
        </p:nvSpPr>
        <p:spPr>
          <a:xfrm>
            <a:off x="7818120" y="1988820"/>
            <a:ext cx="2926080" cy="2926080"/>
          </a:xfrm>
          <a:prstGeom prst="ellipse">
            <a:avLst/>
          </a:prstGeom>
          <a:noFill/>
          <a:ln w="15240">
            <a:solidFill>
              <a:srgbClr val="8A9785"/>
            </a:solidFill>
            <a:prstDash val="solid"/>
          </a:ln>
        </p:spPr>
      </p:sp>
      <p:sp>
        <p:nvSpPr>
          <p:cNvPr id="12" name="Object 12"/>
          <p:cNvSpPr/>
          <p:nvPr/>
        </p:nvSpPr>
        <p:spPr>
          <a:xfrm>
            <a:off x="8412480" y="2583180"/>
            <a:ext cx="1737360" cy="1737360"/>
          </a:xfrm>
          <a:prstGeom prst="ellipse">
            <a:avLst/>
          </a:prstGeom>
          <a:noFill/>
          <a:ln w="15240">
            <a:solidFill>
              <a:srgbClr val="8A9785"/>
            </a:solidFill>
            <a:prstDash val="solid"/>
          </a:ln>
        </p:spPr>
      </p:sp>
      <p:sp>
        <p:nvSpPr>
          <p:cNvPr id="13" name="Object 13"/>
          <p:cNvSpPr/>
          <p:nvPr/>
        </p:nvSpPr>
        <p:spPr>
          <a:xfrm flipV="1">
            <a:off x="7490460" y="1653540"/>
            <a:ext cx="3566160" cy="3566160"/>
          </a:xfrm>
          <a:prstGeom prst="line">
            <a:avLst/>
          </a:prstGeom>
          <a:noFill/>
          <a:ln w="15240">
            <a:solidFill>
              <a:srgbClr val="292D29"/>
            </a:solidFill>
            <a:prstDash val="solid"/>
          </a:ln>
        </p:spPr>
      </p:sp>
      <p:sp>
        <p:nvSpPr>
          <p:cNvPr id="14" name="Object 14"/>
          <p:cNvSpPr/>
          <p:nvPr/>
        </p:nvSpPr>
        <p:spPr>
          <a:xfrm>
            <a:off x="9060180" y="3230880"/>
            <a:ext cx="441960" cy="441960"/>
          </a:xfrm>
          <a:prstGeom prst="ellipse">
            <a:avLst/>
          </a:prstGeom>
          <a:solidFill>
            <a:srgbClr val="292D29"/>
          </a:solidFill>
          <a:ln>
            <a:noFill/>
          </a:ln>
        </p:spPr>
      </p:sp>
      <p:sp>
        <p:nvSpPr>
          <p:cNvPr id="15" name="Object 15"/>
          <p:cNvSpPr/>
          <p:nvPr/>
        </p:nvSpPr>
        <p:spPr>
          <a:xfrm>
            <a:off x="10866120" y="1463040"/>
            <a:ext cx="373380" cy="373380"/>
          </a:xfrm>
          <a:prstGeom prst="ellipse">
            <a:avLst/>
          </a:prstGeom>
          <a:solidFill>
            <a:srgbClr val="292D29"/>
          </a:solidFill>
          <a:ln>
            <a:noFill/>
          </a:ln>
        </p:spPr>
      </p:sp>
      <p:sp>
        <p:nvSpPr>
          <p:cNvPr id="16" name="Object 16"/>
          <p:cNvSpPr/>
          <p:nvPr/>
        </p:nvSpPr>
        <p:spPr>
          <a:xfrm>
            <a:off x="7353300" y="4465320"/>
            <a:ext cx="213360" cy="213360"/>
          </a:xfrm>
          <a:prstGeom prst="ellipse">
            <a:avLst/>
          </a:prstGeom>
          <a:solidFill>
            <a:srgbClr val="8A9785"/>
          </a:solidFill>
          <a:ln>
            <a:noFill/>
          </a:ln>
        </p:spPr>
      </p:sp>
      <p:sp>
        <p:nvSpPr>
          <p:cNvPr id="17" name="Object 17"/>
          <p:cNvSpPr/>
          <p:nvPr/>
        </p:nvSpPr>
        <p:spPr>
          <a:xfrm>
            <a:off x="9982200" y="5006340"/>
            <a:ext cx="137160" cy="137160"/>
          </a:xfrm>
          <a:prstGeom prst="ellipse">
            <a:avLst/>
          </a:prstGeom>
          <a:solidFill>
            <a:srgbClr val="8A9785"/>
          </a:solidFill>
          <a:ln>
            <a:noFill/>
          </a:ln>
        </p:spPr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Audience and problem">
    <p:bg>
      <p:bgPr>
        <a:solidFill>
          <a:srgbClr val="F3F0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1520" y="365760"/>
            <a:ext cx="9601200" cy="24384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8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Harbor Notes</a:t>
            </a:r>
            <a:endParaRPr lang="en-US" sz="1080"/>
          </a:p>
        </p:txBody>
      </p:sp>
      <p:sp>
        <p:nvSpPr>
          <p:cNvPr id="3" name="Object 3"/>
          <p:cNvSpPr/>
          <p:nvPr/>
        </p:nvSpPr>
        <p:spPr>
          <a:xfrm>
            <a:off x="731520" y="731520"/>
            <a:ext cx="10728960" cy="0"/>
          </a:xfrm>
          <a:prstGeom prst="line">
            <a:avLst/>
          </a:prstGeom>
          <a:noFill/>
          <a:ln w="7620">
            <a:solidFill>
              <a:srgbClr val="CDD0C5"/>
            </a:solidFill>
            <a:prstDash val="solid"/>
          </a:ln>
        </p:spPr>
      </p:sp>
      <p:sp>
        <p:nvSpPr>
          <p:cNvPr id="4" name="Object 4"/>
          <p:cNvSpPr/>
          <p:nvPr/>
        </p:nvSpPr>
        <p:spPr>
          <a:xfrm>
            <a:off x="731520" y="6187440"/>
            <a:ext cx="10728960" cy="0"/>
          </a:xfrm>
          <a:prstGeom prst="line">
            <a:avLst/>
          </a:prstGeom>
          <a:noFill/>
          <a:ln w="7620">
            <a:solidFill>
              <a:srgbClr val="CDD0C5"/>
            </a:solidFill>
            <a:prstDash val="solid"/>
          </a:ln>
        </p:spPr>
      </p:sp>
      <p:sp>
        <p:nvSpPr>
          <p:cNvPr id="5" name="Object 5"/>
          <p:cNvSpPr txBox="1"/>
          <p:nvPr/>
        </p:nvSpPr>
        <p:spPr>
          <a:xfrm>
            <a:off x="10668000" y="6377940"/>
            <a:ext cx="792480" cy="24384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02 / 05</a:t>
            </a:r>
            <a:endParaRPr lang="en-US" sz="1200"/>
          </a:p>
        </p:txBody>
      </p:sp>
      <p:sp>
        <p:nvSpPr>
          <p:cNvPr id="6" name="Object 6"/>
          <p:cNvSpPr txBox="1"/>
          <p:nvPr/>
        </p:nvSpPr>
        <p:spPr>
          <a:xfrm>
            <a:off x="701040" y="1889760"/>
            <a:ext cx="6096000" cy="8229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20" dirty="0">
                <a:solidFill>
                  <a:srgbClr val="292D29"/>
                </a:solidFill>
                <a:latin typeface="Georgia"/>
                <a:ea typeface="Arial"/>
                <a:cs typeface="Arial"/>
              </a:rPr>
              <a:t xml:space="preserve">Audience and problem</a:t>
            </a:r>
            <a:endParaRPr lang="en-US" sz="4620"/>
          </a:p>
        </p:txBody>
      </p:sp>
      <p:sp>
        <p:nvSpPr>
          <p:cNvPr id="7" name="Object 7"/>
          <p:cNvSpPr txBox="1"/>
          <p:nvPr/>
        </p:nvSpPr>
        <p:spPr>
          <a:xfrm>
            <a:off x="731520" y="3810000"/>
            <a:ext cx="5715000" cy="3276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4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Writers and researchers juggling scattered notes.</a:t>
            </a:r>
            <a:endParaRPr lang="en-US" sz="1740"/>
          </a:p>
        </p:txBody>
      </p:sp>
      <p:sp>
        <p:nvSpPr>
          <p:cNvPr id="8" name="Object 8"/>
          <p:cNvSpPr txBox="1"/>
          <p:nvPr/>
        </p:nvSpPr>
        <p:spPr>
          <a:xfrm>
            <a:off x="731520" y="4152900"/>
            <a:ext cx="5715000" cy="3276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4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Ideas get lost before they can be filed.</a:t>
            </a:r>
            <a:endParaRPr lang="en-US" sz="1740"/>
          </a:p>
        </p:txBody>
      </p:sp>
      <p:sp>
        <p:nvSpPr>
          <p:cNvPr id="9" name="Object 9"/>
          <p:cNvSpPr/>
          <p:nvPr/>
        </p:nvSpPr>
        <p:spPr>
          <a:xfrm>
            <a:off x="7620000" y="1714500"/>
            <a:ext cx="3406140" cy="3406140"/>
          </a:xfrm>
          <a:prstGeom prst="ellipse">
            <a:avLst/>
          </a:prstGeom>
          <a:solidFill>
            <a:srgbClr val="DCE1D5"/>
          </a:solidFill>
          <a:ln>
            <a:noFill/>
          </a:ln>
        </p:spPr>
      </p:sp>
      <p:sp>
        <p:nvSpPr>
          <p:cNvPr id="10" name="Object 10"/>
          <p:cNvSpPr/>
          <p:nvPr/>
        </p:nvSpPr>
        <p:spPr>
          <a:xfrm flipV="1">
            <a:off x="7094220" y="3345180"/>
            <a:ext cx="1577340" cy="739140"/>
          </a:xfrm>
          <a:prstGeom prst="line">
            <a:avLst/>
          </a:prstGeom>
          <a:noFill/>
          <a:ln w="22860">
            <a:solidFill>
              <a:srgbClr val="292D29"/>
            </a:solidFill>
            <a:prstDash val="solid"/>
          </a:ln>
        </p:spPr>
      </p:sp>
      <p:sp>
        <p:nvSpPr>
          <p:cNvPr id="11" name="Object 11"/>
          <p:cNvSpPr/>
          <p:nvPr/>
        </p:nvSpPr>
        <p:spPr>
          <a:xfrm flipV="1">
            <a:off x="8671560" y="2019300"/>
            <a:ext cx="1920240" cy="1325880"/>
          </a:xfrm>
          <a:prstGeom prst="line">
            <a:avLst/>
          </a:prstGeom>
          <a:noFill/>
          <a:ln w="22860">
            <a:solidFill>
              <a:srgbClr val="292D29"/>
            </a:solidFill>
            <a:prstDash val="solid"/>
          </a:ln>
        </p:spPr>
      </p:sp>
      <p:sp>
        <p:nvSpPr>
          <p:cNvPr id="12" name="Object 12"/>
          <p:cNvSpPr/>
          <p:nvPr/>
        </p:nvSpPr>
        <p:spPr>
          <a:xfrm>
            <a:off x="8671560" y="3345180"/>
            <a:ext cx="1920240" cy="1607820"/>
          </a:xfrm>
          <a:prstGeom prst="line">
            <a:avLst/>
          </a:prstGeom>
          <a:noFill/>
          <a:ln w="15240">
            <a:solidFill>
              <a:srgbClr val="8A9785"/>
            </a:solidFill>
            <a:prstDash val="solid"/>
          </a:ln>
        </p:spPr>
      </p:sp>
      <p:sp>
        <p:nvSpPr>
          <p:cNvPr id="13" name="Object 13"/>
          <p:cNvSpPr/>
          <p:nvPr/>
        </p:nvSpPr>
        <p:spPr>
          <a:xfrm>
            <a:off x="6926580" y="3916680"/>
            <a:ext cx="335280" cy="335280"/>
          </a:xfrm>
          <a:prstGeom prst="ellipse">
            <a:avLst/>
          </a:prstGeom>
          <a:solidFill>
            <a:srgbClr val="292D29"/>
          </a:solidFill>
          <a:ln>
            <a:noFill/>
          </a:ln>
        </p:spPr>
      </p:sp>
      <p:sp>
        <p:nvSpPr>
          <p:cNvPr id="14" name="Object 14"/>
          <p:cNvSpPr/>
          <p:nvPr/>
        </p:nvSpPr>
        <p:spPr>
          <a:xfrm rot="2700000">
            <a:off x="8343900" y="3017520"/>
            <a:ext cx="655320" cy="655320"/>
          </a:xfrm>
          <a:prstGeom prst="rect">
            <a:avLst/>
          </a:prstGeom>
          <a:solidFill>
            <a:srgbClr val="FAF8F2"/>
          </a:solidFill>
          <a:ln w="15240">
            <a:solidFill>
              <a:srgbClr val="292D29"/>
            </a:solidFill>
            <a:prstDash val="solid"/>
          </a:ln>
        </p:spPr>
      </p:sp>
      <p:sp>
        <p:nvSpPr>
          <p:cNvPr id="15" name="Object 15"/>
          <p:cNvSpPr/>
          <p:nvPr/>
        </p:nvSpPr>
        <p:spPr>
          <a:xfrm>
            <a:off x="10149840" y="1577340"/>
            <a:ext cx="883920" cy="883920"/>
          </a:xfrm>
          <a:prstGeom prst="ellipse">
            <a:avLst/>
          </a:prstGeom>
          <a:solidFill>
            <a:srgbClr val="292D29"/>
          </a:solidFill>
          <a:ln>
            <a:noFill/>
          </a:ln>
        </p:spPr>
      </p:sp>
      <p:sp>
        <p:nvSpPr>
          <p:cNvPr id="16" name="Object 16"/>
          <p:cNvSpPr/>
          <p:nvPr/>
        </p:nvSpPr>
        <p:spPr>
          <a:xfrm>
            <a:off x="10279380" y="4640580"/>
            <a:ext cx="624840" cy="624840"/>
          </a:xfrm>
          <a:prstGeom prst="ellipse">
            <a:avLst/>
          </a:prstGeom>
          <a:solidFill>
            <a:srgbClr val="F3F0E9"/>
          </a:solidFill>
          <a:ln w="15240">
            <a:solidFill>
              <a:srgbClr val="8A9785"/>
            </a:solidFill>
            <a:prstDash val="solid"/>
          </a:ln>
        </p:spPr>
      </p:sp>
      <p:sp>
        <p:nvSpPr>
          <p:cNvPr id="17" name="Object 17"/>
          <p:cNvSpPr/>
          <p:nvPr/>
        </p:nvSpPr>
        <p:spPr>
          <a:xfrm>
            <a:off x="10500360" y="1927860"/>
            <a:ext cx="182880" cy="182880"/>
          </a:xfrm>
          <a:prstGeom prst="ellipse">
            <a:avLst/>
          </a:prstGeom>
          <a:solidFill>
            <a:srgbClr val="F3F0E9"/>
          </a:solidFill>
          <a:ln>
            <a:noFill/>
          </a:ln>
        </p:spPr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Proposed experience">
    <p:bg>
      <p:bgPr>
        <a:solidFill>
          <a:srgbClr val="F3F0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1520" y="365760"/>
            <a:ext cx="9601200" cy="24384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8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Harbor Notes</a:t>
            </a:r>
            <a:endParaRPr lang="en-US" sz="1080"/>
          </a:p>
        </p:txBody>
      </p:sp>
      <p:sp>
        <p:nvSpPr>
          <p:cNvPr id="3" name="Object 3"/>
          <p:cNvSpPr/>
          <p:nvPr/>
        </p:nvSpPr>
        <p:spPr>
          <a:xfrm>
            <a:off x="731520" y="731520"/>
            <a:ext cx="10728960" cy="0"/>
          </a:xfrm>
          <a:prstGeom prst="line">
            <a:avLst/>
          </a:prstGeom>
          <a:noFill/>
          <a:ln w="7620">
            <a:solidFill>
              <a:srgbClr val="CDD0C5"/>
            </a:solidFill>
            <a:prstDash val="solid"/>
          </a:ln>
        </p:spPr>
      </p:sp>
      <p:sp>
        <p:nvSpPr>
          <p:cNvPr id="4" name="Object 4"/>
          <p:cNvSpPr/>
          <p:nvPr/>
        </p:nvSpPr>
        <p:spPr>
          <a:xfrm>
            <a:off x="731520" y="6187440"/>
            <a:ext cx="10728960" cy="0"/>
          </a:xfrm>
          <a:prstGeom prst="line">
            <a:avLst/>
          </a:prstGeom>
          <a:noFill/>
          <a:ln w="7620">
            <a:solidFill>
              <a:srgbClr val="CDD0C5"/>
            </a:solidFill>
            <a:prstDash val="solid"/>
          </a:ln>
        </p:spPr>
      </p:sp>
      <p:sp>
        <p:nvSpPr>
          <p:cNvPr id="5" name="Object 5"/>
          <p:cNvSpPr txBox="1"/>
          <p:nvPr/>
        </p:nvSpPr>
        <p:spPr>
          <a:xfrm>
            <a:off x="10668000" y="6377940"/>
            <a:ext cx="792480" cy="24384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03 / 05</a:t>
            </a:r>
            <a:endParaRPr lang="en-US" sz="1200"/>
          </a:p>
        </p:txBody>
      </p:sp>
      <p:sp>
        <p:nvSpPr>
          <p:cNvPr id="6" name="Object 6"/>
          <p:cNvSpPr txBox="1"/>
          <p:nvPr/>
        </p:nvSpPr>
        <p:spPr>
          <a:xfrm>
            <a:off x="701040" y="1889760"/>
            <a:ext cx="6096000" cy="8229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040" dirty="0">
                <a:solidFill>
                  <a:srgbClr val="292D29"/>
                </a:solidFill>
                <a:latin typeface="Georgia"/>
                <a:ea typeface="Arial"/>
                <a:cs typeface="Arial"/>
              </a:rPr>
              <a:t xml:space="preserve">Proposed experience</a:t>
            </a:r>
            <a:endParaRPr lang="en-US" sz="5040"/>
          </a:p>
        </p:txBody>
      </p:sp>
      <p:sp>
        <p:nvSpPr>
          <p:cNvPr id="7" name="Object 7"/>
          <p:cNvSpPr txBox="1"/>
          <p:nvPr/>
        </p:nvSpPr>
        <p:spPr>
          <a:xfrm>
            <a:off x="731520" y="3810000"/>
            <a:ext cx="5715000" cy="3276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4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Ships are notes, docks are collections.</a:t>
            </a:r>
            <a:endParaRPr lang="en-US" sz="1740"/>
          </a:p>
        </p:txBody>
      </p:sp>
      <p:sp>
        <p:nvSpPr>
          <p:cNvPr id="8" name="Object 8"/>
          <p:cNvSpPr txBox="1"/>
          <p:nvPr/>
        </p:nvSpPr>
        <p:spPr>
          <a:xfrm>
            <a:off x="731520" y="4152900"/>
            <a:ext cx="5715000" cy="3276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4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The lighthouse search finds any note.</a:t>
            </a:r>
            <a:endParaRPr lang="en-US" sz="1740"/>
          </a:p>
        </p:txBody>
      </p:sp>
      <p:sp>
        <p:nvSpPr>
          <p:cNvPr id="9" name="Object 9"/>
          <p:cNvSpPr/>
          <p:nvPr/>
        </p:nvSpPr>
        <p:spPr>
          <a:xfrm>
            <a:off x="7414260" y="1752600"/>
            <a:ext cx="3642360" cy="3642360"/>
          </a:xfrm>
          <a:prstGeom prst="ellipse">
            <a:avLst/>
          </a:prstGeom>
          <a:solidFill>
            <a:srgbClr val="DCE1D5"/>
          </a:solidFill>
          <a:ln>
            <a:noFill/>
          </a:ln>
        </p:spPr>
      </p:sp>
      <p:sp>
        <p:nvSpPr>
          <p:cNvPr id="10" name="Object 10"/>
          <p:cNvSpPr/>
          <p:nvPr/>
        </p:nvSpPr>
        <p:spPr>
          <a:xfrm>
            <a:off x="6987540" y="5364480"/>
            <a:ext cx="4442460" cy="0"/>
          </a:xfrm>
          <a:prstGeom prst="line">
            <a:avLst/>
          </a:prstGeom>
          <a:noFill/>
          <a:ln w="15240">
            <a:solidFill>
              <a:srgbClr val="8A9785"/>
            </a:solidFill>
            <a:prstDash val="solid"/>
          </a:ln>
        </p:spPr>
      </p:sp>
      <p:sp>
        <p:nvSpPr>
          <p:cNvPr id="11" name="Object 11"/>
          <p:cNvSpPr/>
          <p:nvPr/>
        </p:nvSpPr>
        <p:spPr>
          <a:xfrm>
            <a:off x="7254240" y="4274820"/>
            <a:ext cx="784860" cy="1089660"/>
          </a:xfrm>
          <a:prstGeom prst="rect">
            <a:avLst/>
          </a:prstGeom>
          <a:solidFill>
            <a:srgbClr val="BFC3B6"/>
          </a:solidFill>
          <a:ln>
            <a:noFill/>
          </a:ln>
        </p:spPr>
      </p:sp>
      <p:sp>
        <p:nvSpPr>
          <p:cNvPr id="12" name="Object 12"/>
          <p:cNvSpPr/>
          <p:nvPr/>
        </p:nvSpPr>
        <p:spPr>
          <a:xfrm>
            <a:off x="8305800" y="3566160"/>
            <a:ext cx="784860" cy="1798320"/>
          </a:xfrm>
          <a:prstGeom prst="rect">
            <a:avLst/>
          </a:prstGeom>
          <a:solidFill>
            <a:srgbClr val="8A9785"/>
          </a:solidFill>
          <a:ln>
            <a:noFill/>
          </a:ln>
        </p:spPr>
      </p:sp>
      <p:sp>
        <p:nvSpPr>
          <p:cNvPr id="13" name="Object 13"/>
          <p:cNvSpPr/>
          <p:nvPr/>
        </p:nvSpPr>
        <p:spPr>
          <a:xfrm>
            <a:off x="9357360" y="2796540"/>
            <a:ext cx="784860" cy="2567940"/>
          </a:xfrm>
          <a:prstGeom prst="rect">
            <a:avLst/>
          </a:prstGeom>
          <a:solidFill>
            <a:srgbClr val="687067"/>
          </a:solidFill>
          <a:ln>
            <a:noFill/>
          </a:ln>
        </p:spPr>
      </p:sp>
      <p:sp>
        <p:nvSpPr>
          <p:cNvPr id="14" name="Object 14"/>
          <p:cNvSpPr/>
          <p:nvPr/>
        </p:nvSpPr>
        <p:spPr>
          <a:xfrm>
            <a:off x="10408920" y="1973580"/>
            <a:ext cx="784860" cy="3390900"/>
          </a:xfrm>
          <a:prstGeom prst="rect">
            <a:avLst/>
          </a:prstGeom>
          <a:solidFill>
            <a:srgbClr val="292D29"/>
          </a:solidFill>
          <a:ln>
            <a:noFill/>
          </a:ln>
        </p:spPr>
      </p:sp>
      <p:sp>
        <p:nvSpPr>
          <p:cNvPr id="15" name="Object 15"/>
          <p:cNvSpPr/>
          <p:nvPr/>
        </p:nvSpPr>
        <p:spPr>
          <a:xfrm>
            <a:off x="10568940" y="1577340"/>
            <a:ext cx="464820" cy="464820"/>
          </a:xfrm>
          <a:prstGeom prst="ellipse">
            <a:avLst/>
          </a:prstGeom>
          <a:solidFill>
            <a:srgbClr val="F3F0E9"/>
          </a:solidFill>
          <a:ln>
            <a:noFill/>
          </a:ln>
        </p:spPr>
      </p:sp>
      <p:sp>
        <p:nvSpPr>
          <p:cNvPr id="16" name="Object 16"/>
          <p:cNvSpPr/>
          <p:nvPr/>
        </p:nvSpPr>
        <p:spPr>
          <a:xfrm>
            <a:off x="10721340" y="1729740"/>
            <a:ext cx="160020" cy="160020"/>
          </a:xfrm>
          <a:prstGeom prst="ellipse">
            <a:avLst/>
          </a:prstGeom>
          <a:solidFill>
            <a:srgbClr val="292D29"/>
          </a:solidFill>
          <a:ln>
            <a:noFill/>
          </a:ln>
        </p:spPr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Illustrative milestones">
    <p:bg>
      <p:bgPr>
        <a:solidFill>
          <a:srgbClr val="F3F0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1520" y="365760"/>
            <a:ext cx="9601200" cy="24384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8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Harbor Notes</a:t>
            </a:r>
            <a:endParaRPr lang="en-US" sz="1080"/>
          </a:p>
        </p:txBody>
      </p:sp>
      <p:sp>
        <p:nvSpPr>
          <p:cNvPr id="3" name="Object 3"/>
          <p:cNvSpPr/>
          <p:nvPr/>
        </p:nvSpPr>
        <p:spPr>
          <a:xfrm>
            <a:off x="731520" y="731520"/>
            <a:ext cx="10728960" cy="0"/>
          </a:xfrm>
          <a:prstGeom prst="line">
            <a:avLst/>
          </a:prstGeom>
          <a:noFill/>
          <a:ln w="7620">
            <a:solidFill>
              <a:srgbClr val="CDD0C5"/>
            </a:solidFill>
            <a:prstDash val="solid"/>
          </a:ln>
        </p:spPr>
      </p:sp>
      <p:sp>
        <p:nvSpPr>
          <p:cNvPr id="4" name="Object 4"/>
          <p:cNvSpPr/>
          <p:nvPr/>
        </p:nvSpPr>
        <p:spPr>
          <a:xfrm>
            <a:off x="731520" y="6187440"/>
            <a:ext cx="10728960" cy="0"/>
          </a:xfrm>
          <a:prstGeom prst="line">
            <a:avLst/>
          </a:prstGeom>
          <a:noFill/>
          <a:ln w="7620">
            <a:solidFill>
              <a:srgbClr val="CDD0C5"/>
            </a:solidFill>
            <a:prstDash val="solid"/>
          </a:ln>
        </p:spPr>
      </p:sp>
      <p:sp>
        <p:nvSpPr>
          <p:cNvPr id="5" name="Object 5"/>
          <p:cNvSpPr txBox="1"/>
          <p:nvPr/>
        </p:nvSpPr>
        <p:spPr>
          <a:xfrm>
            <a:off x="10668000" y="6377940"/>
            <a:ext cx="792480" cy="24384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04 / 05</a:t>
            </a:r>
            <a:endParaRPr lang="en-US" sz="1200"/>
          </a:p>
        </p:txBody>
      </p:sp>
      <p:sp>
        <p:nvSpPr>
          <p:cNvPr id="6" name="Object 6"/>
          <p:cNvSpPr txBox="1"/>
          <p:nvPr/>
        </p:nvSpPr>
        <p:spPr>
          <a:xfrm>
            <a:off x="701040" y="1889760"/>
            <a:ext cx="6096000" cy="8229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4680" dirty="0">
                <a:solidFill>
                  <a:srgbClr val="292D29"/>
                </a:solidFill>
                <a:latin typeface="Georgia"/>
                <a:ea typeface="Arial"/>
                <a:cs typeface="Arial"/>
              </a:rPr>
              <a:t xml:space="preserve">Illustrative milestones</a:t>
            </a:r>
            <a:endParaRPr lang="en-US" sz="4680"/>
          </a:p>
        </p:txBody>
      </p:sp>
      <p:sp>
        <p:nvSpPr>
          <p:cNvPr id="7" name="Object 7"/>
          <p:cNvSpPr txBox="1"/>
          <p:nvPr/>
        </p:nvSpPr>
        <p:spPr>
          <a:xfrm>
            <a:off x="731520" y="3810000"/>
            <a:ext cx="5715000" cy="3276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4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Weeks 1–2 validate the concept.</a:t>
            </a:r>
            <a:endParaRPr lang="en-US" sz="1740"/>
          </a:p>
        </p:txBody>
      </p:sp>
      <p:sp>
        <p:nvSpPr>
          <p:cNvPr id="8" name="Object 8"/>
          <p:cNvSpPr txBox="1"/>
          <p:nvPr/>
        </p:nvSpPr>
        <p:spPr>
          <a:xfrm>
            <a:off x="731520" y="4152900"/>
            <a:ext cx="5715000" cy="3276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4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Weeks 3–4 refine capture and search.</a:t>
            </a:r>
            <a:endParaRPr lang="en-US" sz="1740"/>
          </a:p>
        </p:txBody>
      </p:sp>
      <p:sp>
        <p:nvSpPr>
          <p:cNvPr id="9" name="Object 9"/>
          <p:cNvSpPr txBox="1"/>
          <p:nvPr/>
        </p:nvSpPr>
        <p:spPr>
          <a:xfrm>
            <a:off x="731520" y="4495800"/>
            <a:ext cx="5715000" cy="3276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4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Weeks 5–8 polish and soft launch.</a:t>
            </a:r>
            <a:endParaRPr lang="en-US" sz="1740"/>
          </a:p>
        </p:txBody>
      </p:sp>
      <p:sp>
        <p:nvSpPr>
          <p:cNvPr id="10" name="Object 10"/>
          <p:cNvSpPr/>
          <p:nvPr/>
        </p:nvSpPr>
        <p:spPr>
          <a:xfrm>
            <a:off x="7414260" y="1752600"/>
            <a:ext cx="3642360" cy="3642360"/>
          </a:xfrm>
          <a:prstGeom prst="ellipse">
            <a:avLst/>
          </a:prstGeom>
          <a:solidFill>
            <a:srgbClr val="DCE1D5"/>
          </a:solidFill>
          <a:ln>
            <a:noFill/>
          </a:ln>
        </p:spPr>
      </p:sp>
      <p:sp>
        <p:nvSpPr>
          <p:cNvPr id="11" name="Object 11"/>
          <p:cNvSpPr/>
          <p:nvPr/>
        </p:nvSpPr>
        <p:spPr>
          <a:xfrm>
            <a:off x="6987540" y="5364480"/>
            <a:ext cx="4442460" cy="0"/>
          </a:xfrm>
          <a:prstGeom prst="line">
            <a:avLst/>
          </a:prstGeom>
          <a:noFill/>
          <a:ln w="15240">
            <a:solidFill>
              <a:srgbClr val="8A9785"/>
            </a:solidFill>
            <a:prstDash val="solid"/>
          </a:ln>
        </p:spPr>
      </p:sp>
      <p:sp>
        <p:nvSpPr>
          <p:cNvPr id="12" name="Object 12"/>
          <p:cNvSpPr/>
          <p:nvPr/>
        </p:nvSpPr>
        <p:spPr>
          <a:xfrm>
            <a:off x="7254240" y="4274820"/>
            <a:ext cx="784860" cy="1089660"/>
          </a:xfrm>
          <a:prstGeom prst="rect">
            <a:avLst/>
          </a:prstGeom>
          <a:solidFill>
            <a:srgbClr val="BFC3B6"/>
          </a:solidFill>
          <a:ln>
            <a:noFill/>
          </a:ln>
        </p:spPr>
      </p:sp>
      <p:sp>
        <p:nvSpPr>
          <p:cNvPr id="13" name="Object 13"/>
          <p:cNvSpPr/>
          <p:nvPr/>
        </p:nvSpPr>
        <p:spPr>
          <a:xfrm>
            <a:off x="8305800" y="3566160"/>
            <a:ext cx="784860" cy="1798320"/>
          </a:xfrm>
          <a:prstGeom prst="rect">
            <a:avLst/>
          </a:prstGeom>
          <a:solidFill>
            <a:srgbClr val="8A9785"/>
          </a:solidFill>
          <a:ln>
            <a:noFill/>
          </a:ln>
        </p:spPr>
      </p:sp>
      <p:sp>
        <p:nvSpPr>
          <p:cNvPr id="14" name="Object 14"/>
          <p:cNvSpPr/>
          <p:nvPr/>
        </p:nvSpPr>
        <p:spPr>
          <a:xfrm>
            <a:off x="9357360" y="2796540"/>
            <a:ext cx="784860" cy="2567940"/>
          </a:xfrm>
          <a:prstGeom prst="rect">
            <a:avLst/>
          </a:prstGeom>
          <a:solidFill>
            <a:srgbClr val="687067"/>
          </a:solidFill>
          <a:ln>
            <a:noFill/>
          </a:ln>
        </p:spPr>
      </p:sp>
      <p:sp>
        <p:nvSpPr>
          <p:cNvPr id="15" name="Object 15"/>
          <p:cNvSpPr/>
          <p:nvPr/>
        </p:nvSpPr>
        <p:spPr>
          <a:xfrm>
            <a:off x="10408920" y="1973580"/>
            <a:ext cx="784860" cy="3390900"/>
          </a:xfrm>
          <a:prstGeom prst="rect">
            <a:avLst/>
          </a:prstGeom>
          <a:solidFill>
            <a:srgbClr val="292D29"/>
          </a:solidFill>
          <a:ln>
            <a:noFill/>
          </a:ln>
        </p:spPr>
      </p:sp>
      <p:sp>
        <p:nvSpPr>
          <p:cNvPr id="16" name="Object 16"/>
          <p:cNvSpPr/>
          <p:nvPr/>
        </p:nvSpPr>
        <p:spPr>
          <a:xfrm>
            <a:off x="10568940" y="1577340"/>
            <a:ext cx="464820" cy="464820"/>
          </a:xfrm>
          <a:prstGeom prst="ellipse">
            <a:avLst/>
          </a:prstGeom>
          <a:solidFill>
            <a:srgbClr val="F3F0E9"/>
          </a:solidFill>
          <a:ln>
            <a:noFill/>
          </a:ln>
        </p:spPr>
      </p:sp>
      <p:sp>
        <p:nvSpPr>
          <p:cNvPr id="17" name="Object 17"/>
          <p:cNvSpPr/>
          <p:nvPr/>
        </p:nvSpPr>
        <p:spPr>
          <a:xfrm>
            <a:off x="10721340" y="1729740"/>
            <a:ext cx="160020" cy="160020"/>
          </a:xfrm>
          <a:prstGeom prst="ellipse">
            <a:avLst/>
          </a:prstGeom>
          <a:solidFill>
            <a:srgbClr val="292D29"/>
          </a:solidFill>
          <a:ln>
            <a:noFill/>
          </a:ln>
        </p:spPr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Risks and signals">
    <p:bg>
      <p:bgPr>
        <a:solidFill>
          <a:srgbClr val="F3F0E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731520" y="365760"/>
            <a:ext cx="9601200" cy="24384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08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Harbor Notes</a:t>
            </a:r>
            <a:endParaRPr lang="en-US" sz="1080"/>
          </a:p>
        </p:txBody>
      </p:sp>
      <p:sp>
        <p:nvSpPr>
          <p:cNvPr id="3" name="Object 3"/>
          <p:cNvSpPr/>
          <p:nvPr/>
        </p:nvSpPr>
        <p:spPr>
          <a:xfrm>
            <a:off x="731520" y="731520"/>
            <a:ext cx="10728960" cy="0"/>
          </a:xfrm>
          <a:prstGeom prst="line">
            <a:avLst/>
          </a:prstGeom>
          <a:noFill/>
          <a:ln w="7620">
            <a:solidFill>
              <a:srgbClr val="CDD0C5"/>
            </a:solidFill>
            <a:prstDash val="solid"/>
          </a:ln>
        </p:spPr>
      </p:sp>
      <p:sp>
        <p:nvSpPr>
          <p:cNvPr id="4" name="Object 4"/>
          <p:cNvSpPr/>
          <p:nvPr/>
        </p:nvSpPr>
        <p:spPr>
          <a:xfrm>
            <a:off x="731520" y="6187440"/>
            <a:ext cx="10728960" cy="0"/>
          </a:xfrm>
          <a:prstGeom prst="line">
            <a:avLst/>
          </a:prstGeom>
          <a:noFill/>
          <a:ln w="7620">
            <a:solidFill>
              <a:srgbClr val="CDD0C5"/>
            </a:solidFill>
            <a:prstDash val="solid"/>
          </a:ln>
        </p:spPr>
      </p:sp>
      <p:sp>
        <p:nvSpPr>
          <p:cNvPr id="5" name="Object 5"/>
          <p:cNvSpPr txBox="1"/>
          <p:nvPr/>
        </p:nvSpPr>
        <p:spPr>
          <a:xfrm>
            <a:off x="10668000" y="6377940"/>
            <a:ext cx="792480" cy="24384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20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05 / 05</a:t>
            </a:r>
            <a:endParaRPr lang="en-US" sz="1200"/>
          </a:p>
        </p:txBody>
      </p:sp>
      <p:sp>
        <p:nvSpPr>
          <p:cNvPr id="6" name="Object 6"/>
          <p:cNvSpPr txBox="1"/>
          <p:nvPr/>
        </p:nvSpPr>
        <p:spPr>
          <a:xfrm>
            <a:off x="701040" y="1889760"/>
            <a:ext cx="6096000" cy="8229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5340" dirty="0">
                <a:solidFill>
                  <a:srgbClr val="292D29"/>
                </a:solidFill>
                <a:latin typeface="Georgia"/>
                <a:ea typeface="Arial"/>
                <a:cs typeface="Arial"/>
              </a:rPr>
              <a:t xml:space="preserve">Risks and signals</a:t>
            </a:r>
            <a:endParaRPr lang="en-US" sz="5340"/>
          </a:p>
        </p:txBody>
      </p:sp>
      <p:sp>
        <p:nvSpPr>
          <p:cNvPr id="7" name="Object 7"/>
          <p:cNvSpPr txBox="1"/>
          <p:nvPr/>
        </p:nvSpPr>
        <p:spPr>
          <a:xfrm>
            <a:off x="731520" y="3810000"/>
            <a:ext cx="5715000" cy="3276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4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Harbor metaphor may not stick — test early.</a:t>
            </a:r>
            <a:endParaRPr lang="en-US" sz="1740"/>
          </a:p>
        </p:txBody>
      </p:sp>
      <p:sp>
        <p:nvSpPr>
          <p:cNvPr id="8" name="Object 8"/>
          <p:cNvSpPr txBox="1"/>
          <p:nvPr/>
        </p:nvSpPr>
        <p:spPr>
          <a:xfrm>
            <a:off x="731520" y="4152900"/>
            <a:ext cx="5715000" cy="327660"/>
          </a:xfrm>
          <a:prstGeom prst="rect">
            <a:avLst/>
          </a:prstGeom>
          <a:noFill/>
          <a:ln>
            <a:noFill/>
          </a:ln>
        </p:spPr>
        <p:txBody>
          <a:bodyPr wrap="none" lIns="0" tIns="0" rIns="0" bIns="0" anchor="t">
            <a:noAutofit/>
          </a:bodyPr>
          <a:lstStyle/>
          <a:p>
            <a:pPr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740" dirty="0">
                <a:solidFill>
                  <a:srgbClr val="687067"/>
                </a:solidFill>
                <a:latin typeface="Arial"/>
                <a:ea typeface="Arial"/>
                <a:cs typeface="Arial"/>
              </a:rPr>
              <a:t xml:space="preserve">Success signals are placeholders, not real metrics.</a:t>
            </a:r>
            <a:endParaRPr lang="en-US" sz="1740"/>
          </a:p>
        </p:txBody>
      </p:sp>
      <p:sp>
        <p:nvSpPr>
          <p:cNvPr id="9" name="Object 9"/>
          <p:cNvSpPr/>
          <p:nvPr/>
        </p:nvSpPr>
        <p:spPr>
          <a:xfrm>
            <a:off x="6835140" y="1905000"/>
            <a:ext cx="3124200" cy="3124200"/>
          </a:xfrm>
          <a:prstGeom prst="ellipse">
            <a:avLst/>
          </a:prstGeom>
          <a:solidFill>
            <a:srgbClr val="DCE1D5"/>
          </a:solidFill>
          <a:ln>
            <a:noFill/>
          </a:ln>
        </p:spPr>
      </p:sp>
      <p:sp>
        <p:nvSpPr>
          <p:cNvPr id="10" name="Object 10"/>
          <p:cNvSpPr/>
          <p:nvPr/>
        </p:nvSpPr>
        <p:spPr>
          <a:xfrm>
            <a:off x="8435340" y="1905000"/>
            <a:ext cx="3124200" cy="3124200"/>
          </a:xfrm>
          <a:prstGeom prst="ellipse">
            <a:avLst/>
          </a:prstGeom>
          <a:noFill/>
          <a:ln w="15240">
            <a:solidFill>
              <a:srgbClr val="8A9785"/>
            </a:solidFill>
            <a:prstDash val="solid"/>
          </a:ln>
        </p:spPr>
      </p:sp>
      <p:sp>
        <p:nvSpPr>
          <p:cNvPr id="11" name="Object 11"/>
          <p:cNvSpPr/>
          <p:nvPr/>
        </p:nvSpPr>
        <p:spPr>
          <a:xfrm>
            <a:off x="7147560" y="2217420"/>
            <a:ext cx="2499360" cy="2499360"/>
          </a:xfrm>
          <a:prstGeom prst="ellipse">
            <a:avLst/>
          </a:prstGeom>
          <a:noFill/>
          <a:ln w="15240">
            <a:solidFill>
              <a:srgbClr val="8A9785"/>
            </a:solidFill>
            <a:prstDash val="solid"/>
          </a:ln>
        </p:spPr>
      </p:sp>
      <p:sp>
        <p:nvSpPr>
          <p:cNvPr id="12" name="Object 12"/>
          <p:cNvSpPr/>
          <p:nvPr/>
        </p:nvSpPr>
        <p:spPr>
          <a:xfrm>
            <a:off x="8747760" y="2217420"/>
            <a:ext cx="2499360" cy="2499360"/>
          </a:xfrm>
          <a:prstGeom prst="ellipse">
            <a:avLst/>
          </a:prstGeom>
          <a:noFill/>
          <a:ln w="15240">
            <a:solidFill>
              <a:srgbClr val="8A9785"/>
            </a:solidFill>
            <a:prstDash val="solid"/>
          </a:ln>
        </p:spPr>
      </p:sp>
      <p:sp>
        <p:nvSpPr>
          <p:cNvPr id="13" name="Object 13"/>
          <p:cNvSpPr/>
          <p:nvPr/>
        </p:nvSpPr>
        <p:spPr>
          <a:xfrm>
            <a:off x="8206740" y="3467100"/>
            <a:ext cx="1981200" cy="0"/>
          </a:xfrm>
          <a:prstGeom prst="line">
            <a:avLst/>
          </a:prstGeom>
          <a:noFill/>
          <a:ln w="22860">
            <a:solidFill>
              <a:srgbClr val="292D29"/>
            </a:solidFill>
            <a:prstDash val="solid"/>
          </a:ln>
        </p:spPr>
      </p:sp>
      <p:sp>
        <p:nvSpPr>
          <p:cNvPr id="14" name="Object 14"/>
          <p:cNvSpPr/>
          <p:nvPr/>
        </p:nvSpPr>
        <p:spPr>
          <a:xfrm>
            <a:off x="7840980" y="3101340"/>
            <a:ext cx="731520" cy="731520"/>
          </a:xfrm>
          <a:prstGeom prst="ellipse">
            <a:avLst/>
          </a:prstGeom>
          <a:solidFill>
            <a:srgbClr val="292D29"/>
          </a:solidFill>
          <a:ln>
            <a:noFill/>
          </a:ln>
        </p:spPr>
      </p:sp>
      <p:sp>
        <p:nvSpPr>
          <p:cNvPr id="15" name="Object 15"/>
          <p:cNvSpPr/>
          <p:nvPr/>
        </p:nvSpPr>
        <p:spPr>
          <a:xfrm>
            <a:off x="9639300" y="3101340"/>
            <a:ext cx="731520" cy="731520"/>
          </a:xfrm>
          <a:prstGeom prst="ellipse">
            <a:avLst/>
          </a:prstGeom>
          <a:solidFill>
            <a:srgbClr val="8A9785"/>
          </a:solidFill>
          <a:ln>
            <a:noFill/>
          </a:ln>
        </p:spPr>
      </p:sp>
      <p:sp>
        <p:nvSpPr>
          <p:cNvPr id="16" name="Object 16"/>
          <p:cNvSpPr/>
          <p:nvPr/>
        </p:nvSpPr>
        <p:spPr>
          <a:xfrm>
            <a:off x="9060180" y="3337560"/>
            <a:ext cx="259080" cy="259080"/>
          </a:xfrm>
          <a:prstGeom prst="ellipse">
            <a:avLst/>
          </a:prstGeom>
          <a:solidFill>
            <a:srgbClr val="F3F0E9"/>
          </a:solidFill>
          <a:ln w="15240">
            <a:solidFill>
              <a:srgbClr val="292D29"/>
            </a:solidFill>
            <a:prstDash val="solid"/>
          </a:ln>
        </p:spPr>
      </p:sp>
      <p:sp>
        <p:nvSpPr>
          <p:cNvPr id="17" name="Object 17"/>
          <p:cNvSpPr/>
          <p:nvPr/>
        </p:nvSpPr>
        <p:spPr>
          <a:xfrm>
            <a:off x="9227820" y="1546860"/>
            <a:ext cx="0" cy="175260"/>
          </a:xfrm>
          <a:prstGeom prst="line">
            <a:avLst/>
          </a:prstGeom>
          <a:noFill/>
          <a:ln w="15240">
            <a:solidFill>
              <a:srgbClr val="8A9785"/>
            </a:solidFill>
            <a:prstDash val="solid"/>
          </a:ln>
        </p:spPr>
      </p:sp>
      <p:sp>
        <p:nvSpPr>
          <p:cNvPr id="18" name="Object 18"/>
          <p:cNvSpPr/>
          <p:nvPr/>
        </p:nvSpPr>
        <p:spPr>
          <a:xfrm>
            <a:off x="9227820" y="5219700"/>
            <a:ext cx="0" cy="175260"/>
          </a:xfrm>
          <a:prstGeom prst="line">
            <a:avLst/>
          </a:prstGeom>
          <a:noFill/>
          <a:ln w="15240">
            <a:solidFill>
              <a:srgbClr val="8A9785"/>
            </a:solidFill>
            <a:prstDash val="solid"/>
          </a:ln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AiiCloud">
  <a:themeElements>
    <a:clrScheme name="Neutral">
      <a:dk1>
        <a:srgbClr val="292D29"/>
      </a:dk1>
      <a:lt1>
        <a:srgbClr val="FFFFFF"/>
      </a:lt1>
      <a:dk2>
        <a:srgbClr val="687067"/>
      </a:dk2>
      <a:lt2>
        <a:srgbClr val="F3F0E9"/>
      </a:lt2>
      <a:accent1>
        <a:srgbClr val="8A9785"/>
      </a:accent1>
      <a:accent2>
        <a:srgbClr val="BFC3B6"/>
      </a:accent2>
      <a:accent3>
        <a:srgbClr val="DCE1D5"/>
      </a:accent3>
      <a:accent4>
        <a:srgbClr val="64746A"/>
      </a:accent4>
      <a:accent5>
        <a:srgbClr val="82977B"/>
      </a:accent5>
      <a:accent6>
        <a:srgbClr val="263139"/>
      </a:accent6>
      <a:hlink>
        <a:srgbClr val="456A54"/>
      </a:hlink>
      <a:folHlink>
        <a:srgbClr val="64746A"/>
      </a:folHlink>
    </a:clrScheme>
    <a:fontScheme name="Editorial">
      <a:majorFont>
        <a:latin typeface="Georgia"/>
        <a:ea typeface="Arial"/>
        <a:cs typeface="Arial"/>
      </a:majorFont>
      <a:minorFont>
        <a:latin typeface="Arial"/>
        <a:ea typeface="Arial"/>
        <a:cs typeface="Arial"/>
      </a:minorFont>
    </a:fontScheme>
    <a:fmtScheme name="Nativ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  <a:objectDefaults/>
  <a:extraClrSchemeLst/>
</a:theme>
</file>

<file path=customXml/item1.xml><?xml version="1.0" encoding="utf-8"?>
<aii:presentation xmlns:aii="https://aiiware.com/ns/presentation-source" renderer="1">
  <aii:source>{"version":1,"filename":"harbor-notes-deck.pptx","title":"Harbor Notes","theme":"neutral","slides":[{"eyebrow":"Launch brief","title":["Harbor Notes"],"body":["A safe harbor for your thoughts.","Fictional concept — all features proposed, not shipped."],"visual":"orbit"},{"title":["Audience and problem"],"body":["Writers and researchers juggling scattered notes.","Ideas get lost before they can be filed."],"visual":"branches"},{"title":["Proposed experience"],"body":["Ships are notes, docks are collections.","The lighthouse search finds any note."],"visual":"steps"},{"title":["Illustrative milestones"],"body":["Weeks 1–2 validate the concept.","Weeks 3–4 refine capture and search.","Weeks 5–8 polish and soft launch."],"visual":"steps"},{"title":["Risks and signals"],"body":["Harbor metaphor may not stick — test early.","Success signals are placeholders, not real metrics."],"visual":"overlap"}]}</aii:source>
</aii:presentation>
</file>

<file path=docProps/app.xml><?xml version="1.0" encoding="utf-8"?>
<Properties xmlns="http://schemas.openxmlformats.org/officeDocument/2006/extended-properties">
  <Application>AiiCloud</Application>
  <PresentationFormat>On-screen Show (16:9)</PresentationFormat>
  <Slides>5</Slides>
  <Notes>5</Notes>
  <HiddenSlides>0</HiddenSlides>
  <MMClips>0</MMClips>
  <ScaleCrop>false</ScaleCrop>
  <LinksUpToDate>false</LinksUpToDate>
  <SharedDoc>false</SharedDoc>
  <HyperlinksChanged>false</HyperlinksChanged>
  <AppVersion>1.0000</AppVersion>
</Properties>
</file>

<file path=docProps/core.xml><?xml version="1.0" encoding="utf-8"?>
<cp:coreProperties xmlns:cp="http://schemas.openxmlformats.org/package/2006/metadata/core-properties" xmlns:dc="http://purl.org/dc/elements/1.1/">
  <dc:title>Harbor Notes</dc:title>
  <dc:creator>AiiCloud</dc:creator>
  <cp:lastModifiedBy>AiiCloud</cp:lastModifiedBy>
  <cp:revision>1</cp:revision>
</cp:coreProperties>
</file>